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306" r:id="rId5"/>
    <p:sldId id="280" r:id="rId6"/>
    <p:sldId id="299" r:id="rId7"/>
    <p:sldId id="298" r:id="rId8"/>
    <p:sldId id="294" r:id="rId9"/>
    <p:sldId id="296" r:id="rId10"/>
    <p:sldId id="297" r:id="rId11"/>
    <p:sldId id="259" r:id="rId12"/>
    <p:sldId id="260" r:id="rId13"/>
    <p:sldId id="266" r:id="rId14"/>
    <p:sldId id="261" r:id="rId15"/>
    <p:sldId id="295" r:id="rId16"/>
    <p:sldId id="265" r:id="rId17"/>
    <p:sldId id="300" r:id="rId18"/>
    <p:sldId id="268" r:id="rId19"/>
    <p:sldId id="303" r:id="rId20"/>
    <p:sldId id="302" r:id="rId21"/>
    <p:sldId id="301" r:id="rId22"/>
    <p:sldId id="304" r:id="rId23"/>
    <p:sldId id="305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38E4-C595-F3C7-367D-DCA122A69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F2503-785E-B654-96AD-B15420BD6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805C0-F2F3-731A-B7F7-3FCB52A7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E7AA-F4D3-2BCA-C886-41A8E6EF1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6BF42-0A31-1F19-B94D-DB1CD2C4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286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B627-359A-8C7C-B1C6-1A5D2D4C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C224C-4D3E-35B0-4572-D283C8AE5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3C43-F2F7-AB38-E0D7-C92C7C62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EF04-60B2-7745-F303-05C60DEC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FC4A-7EC0-7521-0AB2-C9591F9E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408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55FC9-6801-3673-49B9-24EDF5861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4B8A2-C46C-0F35-C3E1-303593E22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1DF86-2C6D-1526-2803-85AD1F6B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35207-08CA-944C-3AB9-9A499E3D5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859EC-F2D7-4224-087C-36D8D91F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575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D1DA-3E69-94FE-474F-28A82346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E94F2-9234-2010-880D-46C40743A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5774D-EB89-DDC9-35F0-4A6AA72C9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A1EA2-681C-A405-1868-ECC2BA54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7D4FD-44E2-865A-C74C-BCF7BD24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229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FC432-A0F9-D87D-6A16-A514440B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46FBA-5C03-B97C-B96E-F02309B1A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9400E-5499-8469-F265-E53625972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4CFF0-A9FA-7D02-2730-D4B6E9C4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B46EF-4E7C-A4CF-D4B2-0C6545E6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818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F546-A536-C4F5-2497-591B1422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D2E92-88BC-488A-D8F5-9D0C298D6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B04A6-A1B9-F530-3A6B-7812D4CF5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FD5C6-A8E0-405E-64BE-A8126A4D5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D3C17-1BEA-F2F6-A856-3941A00C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FCDA3-BA88-8C58-0733-5519A902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081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2EB5-EE2C-877D-B5DF-7F51F9EFB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9B40E-DEA3-730F-B89F-0B87EA000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5E1EB-CDF8-E1BB-F612-7C4219130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21EE2C-30C0-C560-8437-EEBACC4B9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175160-6CF1-EE5A-2404-B094A8C81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64CC81-A494-0111-B30B-9EEC5A13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4ED60-B6D1-C00D-8D44-C4856469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92B6D0-7B81-EF64-BE7B-1A6C4786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756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2A41-F1F9-E390-38DB-37300668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5B70F-7CAF-5AAC-820A-49FFD067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AC0AF-E18B-8DBC-1CE7-1924CDA9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54853-454D-6F6A-F1F8-4A228BFE6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445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307B7-47F0-5925-29B8-E86DE3E9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E9973-E8E4-0026-57BB-4A3D742B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6B735-7DB8-174E-36BF-BDC7DEF7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866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1E9C-0F2F-4C6C-E2FB-6F4596F8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BCD18-369B-9606-6C11-56D0199E5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64AAD-0AAF-9630-ECBC-57AAD392C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72604-2C24-036B-CE2B-A778AA37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BA2DA-5470-259A-FEB3-8F3F47D4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E1823-B1DD-AA80-6185-23D45B3A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474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E2DC-1C08-CD1F-F28C-8DF0EEBE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AB694-31AA-91AB-75DA-5131C414A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0B12A-02D7-117C-9007-0228B2703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5FECB-DB80-F3F6-3525-2A14F704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66D09-CCFA-72C2-741E-8000735A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6CDAA-364E-136C-E893-D874EBD2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549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78034-AC92-0984-A2A2-2F9340792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B89D3-B2E3-6607-976D-3A1309328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99F7-508D-331B-4D3F-E17CFFA65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7EA7E4-9E73-4983-B829-E9B2E15A231A}" type="datetimeFigureOut">
              <a:rPr lang="es-MX" smtClean="0"/>
              <a:t>30/04/2024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0BD54-938B-0D51-3008-967C37B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020E4-0E14-1118-2811-9DF88734B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F143EF-5CB4-4C37-B2AB-AEEB28CDD0D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87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FAC0A-23CB-DEC7-8771-3CAC1BCB5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7" t="18103" r="7169" b="211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A98F7-26D7-4EA0-CBEA-22B0EAB71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Análisis Topológico de Datos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A6156-B32E-87B2-3F10-02F171CFF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Universidad de las </a:t>
            </a:r>
            <a:r>
              <a:rPr lang="en-US" dirty="0" err="1">
                <a:solidFill>
                  <a:schemeClr val="bg1"/>
                </a:solidFill>
              </a:rPr>
              <a:t>Américas</a:t>
            </a:r>
            <a:r>
              <a:rPr lang="en-US" dirty="0">
                <a:solidFill>
                  <a:schemeClr val="bg1"/>
                </a:solidFill>
              </a:rPr>
              <a:t> Puebla</a:t>
            </a:r>
          </a:p>
          <a:p>
            <a:r>
              <a:rPr lang="es-MX" dirty="0">
                <a:solidFill>
                  <a:schemeClr val="bg1"/>
                </a:solidFill>
              </a:rPr>
              <a:t>P24-LDS1041-1: ANÁLISIS TOPOLÓGICO DE DATOS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Dr. Hugo Villanueva Mendez</a:t>
            </a:r>
          </a:p>
          <a:p>
            <a:r>
              <a:rPr lang="en-US" dirty="0">
                <a:solidFill>
                  <a:schemeClr val="bg1"/>
                </a:solidFill>
              </a:rPr>
              <a:t>Abril de 2024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9596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A51A3B-5B95-9AE7-DDF0-E2C5109E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78" y="0"/>
            <a:ext cx="8489244" cy="685800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2A718D-C94E-DC12-5F34-B9EB14DF6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170992"/>
              </p:ext>
            </p:extLst>
          </p:nvPr>
        </p:nvGraphicFramePr>
        <p:xfrm>
          <a:off x="69932" y="5965825"/>
          <a:ext cx="23241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2324041" imgH="526902" progId="Package">
                  <p:embed/>
                </p:oleObj>
              </mc:Choice>
              <mc:Fallback>
                <p:oleObj name="Packager Shell Object" showAsIcon="1" r:id="rId3" imgW="2324041" imgH="52690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32" y="5965825"/>
                        <a:ext cx="23241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659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FAC0A-23CB-DEC7-8771-3CAC1BCB5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7" t="18103" r="7169" b="211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A98F7-26D7-4EA0-CBEA-22B0EAB71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Función(es) filtro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A6156-B32E-87B2-3F10-02F171CFF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¿Qué función (o funciones) se usó?</a:t>
            </a:r>
          </a:p>
          <a:p>
            <a:r>
              <a:rPr lang="es-MX" dirty="0">
                <a:solidFill>
                  <a:schemeClr val="bg1"/>
                </a:solidFill>
              </a:rPr>
              <a:t>¿Cuál es el objetivo de usarla?</a:t>
            </a:r>
          </a:p>
          <a:p>
            <a:r>
              <a:rPr lang="es-MX" dirty="0">
                <a:solidFill>
                  <a:schemeClr val="bg1"/>
                </a:solidFill>
              </a:rPr>
              <a:t>¿Por qué se eligieron los parámetros?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6645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FAC0A-23CB-DEC7-8771-3CAC1BCB5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7" t="18103" r="7169" b="211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A98F7-26D7-4EA0-CBEA-22B0EAB71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 err="1">
                <a:solidFill>
                  <a:schemeClr val="bg1"/>
                </a:solidFill>
              </a:rPr>
              <a:t>Clustering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A6156-B32E-87B2-3F10-02F171CFF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¿Qué métrica se usó?</a:t>
            </a:r>
          </a:p>
          <a:p>
            <a:r>
              <a:rPr lang="es-MX" dirty="0">
                <a:solidFill>
                  <a:schemeClr val="bg1"/>
                </a:solidFill>
              </a:rPr>
              <a:t>¿Cuál método se usó?</a:t>
            </a:r>
          </a:p>
          <a:p>
            <a:r>
              <a:rPr lang="es-MX" dirty="0">
                <a:solidFill>
                  <a:schemeClr val="bg1"/>
                </a:solidFill>
              </a:rPr>
              <a:t>¿Por qué se eligieron los parámetros?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855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654DB-007C-E126-9C38-1708A3B1A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" t="11924" r="29902" b="1894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2224-E265-C017-49CE-3A9D1D49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K-</a:t>
            </a:r>
            <a:r>
              <a:rPr lang="es-MX" b="1" dirty="0" err="1">
                <a:solidFill>
                  <a:schemeClr val="bg1"/>
                </a:solidFill>
              </a:rPr>
              <a:t>means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BB5-4092-A93F-8CFB-D8A12D37E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FC19F-ACCF-9DF6-2734-6ECB14AD3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3088"/>
            <a:ext cx="5400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1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FAC0A-23CB-DEC7-8771-3CAC1BCB5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7" t="18103" r="7169" b="211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A98F7-26D7-4EA0-CBEA-22B0EAB71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Análisis del resultado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A6156-B32E-87B2-3F10-02F171CFF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>
                <a:solidFill>
                  <a:schemeClr val="bg1"/>
                </a:solidFill>
              </a:rPr>
              <a:t> ¿Qué estructura tiene?</a:t>
            </a:r>
          </a:p>
          <a:p>
            <a:r>
              <a:rPr lang="es-MX" dirty="0">
                <a:solidFill>
                  <a:schemeClr val="bg1"/>
                </a:solidFill>
              </a:rPr>
              <a:t>¿Qué se puede inferir de ella?</a:t>
            </a:r>
          </a:p>
          <a:p>
            <a:r>
              <a:rPr lang="es-MX" dirty="0">
                <a:solidFill>
                  <a:schemeClr val="bg1"/>
                </a:solidFill>
              </a:rPr>
              <a:t>¿Qué tipo de datos quedaron agrupados en el mismo nodo?</a:t>
            </a:r>
          </a:p>
          <a:p>
            <a:r>
              <a:rPr lang="es-MX" dirty="0">
                <a:solidFill>
                  <a:schemeClr val="bg1"/>
                </a:solidFill>
              </a:rPr>
              <a:t>¿Se pueden detectar subgrupos?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71899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427B-6A40-E48D-7850-6B129D450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B37D7-C00F-DB77-57C1-22A5A4AE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" y="0"/>
            <a:ext cx="1215713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D8A8F14-402E-82E6-5496-FB3BCA589765}"/>
              </a:ext>
            </a:extLst>
          </p:cNvPr>
          <p:cNvSpPr txBox="1">
            <a:spLocks/>
          </p:cNvSpPr>
          <p:nvPr/>
        </p:nvSpPr>
        <p:spPr>
          <a:xfrm>
            <a:off x="1047750" y="942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b="1" dirty="0">
                <a:solidFill>
                  <a:schemeClr val="bg1"/>
                </a:solidFill>
              </a:rPr>
              <a:t>Más movidas</a:t>
            </a:r>
          </a:p>
          <a:p>
            <a:pPr algn="r"/>
            <a:r>
              <a:rPr lang="es-MX" b="1" dirty="0">
                <a:solidFill>
                  <a:schemeClr val="bg1"/>
                </a:solidFill>
              </a:rPr>
              <a:t>l2norm DBSCAN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5DC63A-453E-48DC-D507-967246A073D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494556"/>
              </p:ext>
            </p:extLst>
          </p:nvPr>
        </p:nvGraphicFramePr>
        <p:xfrm>
          <a:off x="67642" y="5915025"/>
          <a:ext cx="39179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3917980" imgH="526902" progId="Package">
                  <p:embed/>
                </p:oleObj>
              </mc:Choice>
              <mc:Fallback>
                <p:oleObj name="Packager Shell Object" showAsIcon="1" r:id="rId3" imgW="3917980" imgH="52690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642" y="5915025"/>
                        <a:ext cx="391795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370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2224-E265-C017-49CE-3A9D1D49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BB5-4092-A93F-8CFB-D8A12D37E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3E3785-1AFE-9A48-E2EE-8AC0B8FC4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" y="0"/>
            <a:ext cx="1215713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1807780-748D-6F59-1813-056FBBF505D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E541535-899C-0068-BCAA-97157494E276}"/>
              </a:ext>
            </a:extLst>
          </p:cNvPr>
          <p:cNvSpPr txBox="1">
            <a:spLocks/>
          </p:cNvSpPr>
          <p:nvPr/>
        </p:nvSpPr>
        <p:spPr>
          <a:xfrm>
            <a:off x="1047750" y="942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b="1" dirty="0">
                <a:solidFill>
                  <a:schemeClr val="bg1"/>
                </a:solidFill>
              </a:rPr>
              <a:t>Más movidas</a:t>
            </a:r>
          </a:p>
          <a:p>
            <a:pPr algn="r"/>
            <a:r>
              <a:rPr lang="es-MX" b="1" dirty="0">
                <a:solidFill>
                  <a:schemeClr val="bg1"/>
                </a:solidFill>
              </a:rPr>
              <a:t>l2norm DBSCAN</a:t>
            </a:r>
          </a:p>
        </p:txBody>
      </p:sp>
    </p:spTree>
    <p:extLst>
      <p:ext uri="{BB962C8B-B14F-4D97-AF65-F5344CB8AC3E}">
        <p14:creationId xmlns:p14="http://schemas.microsoft.com/office/powerpoint/2010/main" val="345970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F19C-DF66-F2EB-D09F-36ABCE7E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17AD3-CE2A-89C5-B68F-4B6556B3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" y="0"/>
            <a:ext cx="1215713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4687C6-FBC2-D518-7C4C-5870C2413196}"/>
              </a:ext>
            </a:extLst>
          </p:cNvPr>
          <p:cNvSpPr txBox="1">
            <a:spLocks/>
          </p:cNvSpPr>
          <p:nvPr/>
        </p:nvSpPr>
        <p:spPr>
          <a:xfrm>
            <a:off x="1047750" y="942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b="1" dirty="0">
                <a:solidFill>
                  <a:schemeClr val="bg1"/>
                </a:solidFill>
              </a:rPr>
              <a:t>Más parecidas</a:t>
            </a:r>
          </a:p>
          <a:p>
            <a:pPr algn="r"/>
            <a:r>
              <a:rPr lang="es-MX" b="1" dirty="0">
                <a:solidFill>
                  <a:schemeClr val="bg1"/>
                </a:solidFill>
              </a:rPr>
              <a:t>l2norm K-</a:t>
            </a:r>
            <a:r>
              <a:rPr lang="es-MX" b="1" dirty="0" err="1">
                <a:solidFill>
                  <a:schemeClr val="bg1"/>
                </a:solidFill>
              </a:rPr>
              <a:t>means</a:t>
            </a:r>
            <a:endParaRPr lang="es-MX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34A984-24EA-C37D-96E2-8D326CB8705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780122"/>
              </p:ext>
            </p:extLst>
          </p:nvPr>
        </p:nvGraphicFramePr>
        <p:xfrm>
          <a:off x="147459" y="5965825"/>
          <a:ext cx="28257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2825898" imgH="526902" progId="Package">
                  <p:embed/>
                </p:oleObj>
              </mc:Choice>
              <mc:Fallback>
                <p:oleObj name="Packager Shell Object" showAsIcon="1" r:id="rId3" imgW="2825898" imgH="52690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459" y="5965825"/>
                        <a:ext cx="282575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69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654DB-007C-E126-9C38-1708A3B1A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" t="11924" r="29902" b="1894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2224-E265-C017-49CE-3A9D1D49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BB5-4092-A93F-8CFB-D8A12D37E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A7CBC-672D-6A18-3E3D-9BFDC958C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" y="0"/>
            <a:ext cx="1215713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A67478-5F44-ACD0-510A-F90FD86916F6}"/>
              </a:ext>
            </a:extLst>
          </p:cNvPr>
          <p:cNvSpPr txBox="1">
            <a:spLocks/>
          </p:cNvSpPr>
          <p:nvPr/>
        </p:nvSpPr>
        <p:spPr>
          <a:xfrm>
            <a:off x="1047750" y="942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b="1" dirty="0">
                <a:solidFill>
                  <a:schemeClr val="bg1"/>
                </a:solidFill>
              </a:rPr>
              <a:t>Más parecidas</a:t>
            </a:r>
          </a:p>
          <a:p>
            <a:pPr algn="r"/>
            <a:r>
              <a:rPr lang="es-MX" b="1" dirty="0">
                <a:solidFill>
                  <a:schemeClr val="bg1"/>
                </a:solidFill>
              </a:rPr>
              <a:t>l2norm K-</a:t>
            </a:r>
            <a:r>
              <a:rPr lang="es-MX" b="1" dirty="0" err="1">
                <a:solidFill>
                  <a:schemeClr val="bg1"/>
                </a:solidFill>
              </a:rPr>
              <a:t>means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61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C9F8-4E8E-2311-8562-4DC32894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CDEC-36E2-D108-F117-81E40576B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649AA-8C5E-D0FF-0C87-F8E9A56D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" y="0"/>
            <a:ext cx="1215713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F8DE4B-F8E3-B48E-153F-36B94FB536BF}"/>
              </a:ext>
            </a:extLst>
          </p:cNvPr>
          <p:cNvSpPr txBox="1">
            <a:spLocks/>
          </p:cNvSpPr>
          <p:nvPr/>
        </p:nvSpPr>
        <p:spPr>
          <a:xfrm>
            <a:off x="1047750" y="942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b="1" dirty="0">
                <a:solidFill>
                  <a:schemeClr val="bg1"/>
                </a:solidFill>
              </a:rPr>
              <a:t>Más parecidas</a:t>
            </a:r>
          </a:p>
          <a:p>
            <a:pPr algn="r"/>
            <a:r>
              <a:rPr lang="es-MX" b="1" dirty="0">
                <a:solidFill>
                  <a:schemeClr val="bg1"/>
                </a:solidFill>
              </a:rPr>
              <a:t>l2norm K-</a:t>
            </a:r>
            <a:r>
              <a:rPr lang="es-MX" b="1" dirty="0" err="1">
                <a:solidFill>
                  <a:schemeClr val="bg1"/>
                </a:solidFill>
              </a:rPr>
              <a:t>means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3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FAC0A-23CB-DEC7-8771-3CAC1BCB5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7" t="18103" r="7169" b="211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A98F7-26D7-4EA0-CBEA-22B0EAB71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Visualización previa de los datos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A6156-B32E-87B2-3F10-02F171CFF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¿Qué tipo de datos son? </a:t>
            </a:r>
          </a:p>
          <a:p>
            <a:r>
              <a:rPr lang="es-MX" dirty="0">
                <a:solidFill>
                  <a:schemeClr val="bg1"/>
                </a:solidFill>
              </a:rPr>
              <a:t>¿Se utilizarán todos?</a:t>
            </a:r>
          </a:p>
          <a:p>
            <a:r>
              <a:rPr lang="es-MX" dirty="0">
                <a:solidFill>
                  <a:schemeClr val="bg1"/>
                </a:solidFill>
              </a:rPr>
              <a:t>¿Se descartan algunos?</a:t>
            </a:r>
          </a:p>
        </p:txBody>
      </p:sp>
    </p:spTree>
    <p:extLst>
      <p:ext uri="{BB962C8B-B14F-4D97-AF65-F5344CB8AC3E}">
        <p14:creationId xmlns:p14="http://schemas.microsoft.com/office/powerpoint/2010/main" val="103306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4E60-72A1-BE83-3A10-FE0613C9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0061-29B9-301C-22A0-2EBBB7484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294F5-22A5-B111-7CC6-D90BF17E0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" y="6056"/>
            <a:ext cx="1215713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6839E8A-41A0-9BEB-0A35-EBB3B4F3C4C5}"/>
              </a:ext>
            </a:extLst>
          </p:cNvPr>
          <p:cNvSpPr txBox="1">
            <a:spLocks/>
          </p:cNvSpPr>
          <p:nvPr/>
        </p:nvSpPr>
        <p:spPr>
          <a:xfrm>
            <a:off x="1047750" y="942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b="1" dirty="0">
                <a:solidFill>
                  <a:schemeClr val="bg1"/>
                </a:solidFill>
              </a:rPr>
              <a:t>Más parecidas</a:t>
            </a:r>
          </a:p>
          <a:p>
            <a:pPr algn="r"/>
            <a:r>
              <a:rPr lang="es-MX" b="1" dirty="0">
                <a:solidFill>
                  <a:schemeClr val="bg1"/>
                </a:solidFill>
              </a:rPr>
              <a:t>l2norm K-</a:t>
            </a:r>
            <a:r>
              <a:rPr lang="es-MX" b="1" dirty="0" err="1">
                <a:solidFill>
                  <a:schemeClr val="bg1"/>
                </a:solidFill>
              </a:rPr>
              <a:t>means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CC1B-CA15-401B-2D41-DF82B86E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9854F-F935-75C8-0419-56F186B0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4899D-36F0-A5CC-3943-8E585AEA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" y="0"/>
            <a:ext cx="1215713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F82CEB-B948-8DED-1BB9-0DF74ACB1146}"/>
              </a:ext>
            </a:extLst>
          </p:cNvPr>
          <p:cNvSpPr txBox="1">
            <a:spLocks/>
          </p:cNvSpPr>
          <p:nvPr/>
        </p:nvSpPr>
        <p:spPr>
          <a:xfrm>
            <a:off x="1047750" y="942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b="1" dirty="0">
                <a:solidFill>
                  <a:schemeClr val="bg1"/>
                </a:solidFill>
              </a:rPr>
              <a:t>Más parecidas</a:t>
            </a:r>
          </a:p>
          <a:p>
            <a:pPr algn="r"/>
            <a:r>
              <a:rPr lang="es-MX" b="1" dirty="0">
                <a:solidFill>
                  <a:schemeClr val="bg1"/>
                </a:solidFill>
              </a:rPr>
              <a:t>l2norm K-</a:t>
            </a:r>
            <a:r>
              <a:rPr lang="es-MX" b="1" dirty="0" err="1">
                <a:solidFill>
                  <a:schemeClr val="bg1"/>
                </a:solidFill>
              </a:rPr>
              <a:t>means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04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180E-7C48-A403-39AA-23882A93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6CC6-4FE0-0567-AA77-4F8F3BF9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4C6A7-103B-BBE2-5A94-0970B306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" y="0"/>
            <a:ext cx="1215713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BC6104-98ED-6242-3F14-A5060D0039CE}"/>
              </a:ext>
            </a:extLst>
          </p:cNvPr>
          <p:cNvSpPr txBox="1">
            <a:spLocks/>
          </p:cNvSpPr>
          <p:nvPr/>
        </p:nvSpPr>
        <p:spPr>
          <a:xfrm>
            <a:off x="1047750" y="942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b="1" dirty="0">
                <a:solidFill>
                  <a:schemeClr val="bg1"/>
                </a:solidFill>
              </a:rPr>
              <a:t>Más parecidas</a:t>
            </a:r>
          </a:p>
          <a:p>
            <a:pPr algn="r"/>
            <a:r>
              <a:rPr lang="es-MX" b="1" dirty="0">
                <a:solidFill>
                  <a:schemeClr val="bg1"/>
                </a:solidFill>
              </a:rPr>
              <a:t>l2norm K-</a:t>
            </a:r>
            <a:r>
              <a:rPr lang="es-MX" b="1" dirty="0" err="1">
                <a:solidFill>
                  <a:schemeClr val="bg1"/>
                </a:solidFill>
              </a:rPr>
              <a:t>means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556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E97A-BDEC-7442-E71B-051E6B39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2ACA7-C7F8-B977-E5B3-825D0520C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85B74-AEA0-CF26-8741-B27D79E31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" y="0"/>
            <a:ext cx="1215713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86BCF0-0720-8610-9642-BAA2192837BE}"/>
              </a:ext>
            </a:extLst>
          </p:cNvPr>
          <p:cNvSpPr txBox="1">
            <a:spLocks/>
          </p:cNvSpPr>
          <p:nvPr/>
        </p:nvSpPr>
        <p:spPr>
          <a:xfrm>
            <a:off x="1047750" y="942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b="1" dirty="0">
                <a:solidFill>
                  <a:schemeClr val="bg1"/>
                </a:solidFill>
              </a:rPr>
              <a:t>Más parecidas</a:t>
            </a:r>
          </a:p>
          <a:p>
            <a:pPr algn="r"/>
            <a:r>
              <a:rPr lang="es-MX" b="1" dirty="0">
                <a:solidFill>
                  <a:schemeClr val="bg1"/>
                </a:solidFill>
              </a:rPr>
              <a:t>l2norm K-</a:t>
            </a:r>
            <a:r>
              <a:rPr lang="es-MX" b="1" dirty="0" err="1">
                <a:solidFill>
                  <a:schemeClr val="bg1"/>
                </a:solidFill>
              </a:rPr>
              <a:t>means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6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654DB-007C-E126-9C38-1708A3B1A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" t="11924" r="29902" b="1894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2224-E265-C017-49CE-3A9D1D49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69" y="66697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Most Streamed Spotify Songs 2023</a:t>
            </a:r>
            <a:endParaRPr lang="es-MX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092C749-50AD-3529-C6AC-2CC6FB169A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369873"/>
              </p:ext>
            </p:extLst>
          </p:nvPr>
        </p:nvGraphicFramePr>
        <p:xfrm>
          <a:off x="584200" y="1992313"/>
          <a:ext cx="11023600" cy="354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4903539" imgH="4794102" progId="Excel.Sheet.12">
                  <p:embed/>
                </p:oleObj>
              </mc:Choice>
              <mc:Fallback>
                <p:oleObj name="Worksheet" r:id="rId3" imgW="14903539" imgH="479410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1992313"/>
                        <a:ext cx="11023600" cy="354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89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654DB-007C-E126-9C38-1708A3B1A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" t="11924" r="29902" b="18946"/>
          <a:stretch/>
        </p:blipFill>
        <p:spPr>
          <a:xfrm>
            <a:off x="0" y="605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2224-E265-C017-49CE-3A9D1D49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69" y="66697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Most Streamed Spotify Songs 2023</a:t>
            </a:r>
            <a:endParaRPr lang="es-MX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BC653-A262-F764-736E-6EDD9DECD595}"/>
              </a:ext>
            </a:extLst>
          </p:cNvPr>
          <p:cNvSpPr txBox="1"/>
          <p:nvPr/>
        </p:nvSpPr>
        <p:spPr>
          <a:xfrm>
            <a:off x="3124705" y="1992539"/>
            <a:ext cx="34880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	bpm	</a:t>
            </a:r>
          </a:p>
          <a:p>
            <a:r>
              <a:rPr lang="en-US" b="1" dirty="0">
                <a:solidFill>
                  <a:schemeClr val="bg1"/>
                </a:solidFill>
              </a:rPr>
              <a:t>	key	</a:t>
            </a:r>
          </a:p>
          <a:p>
            <a:r>
              <a:rPr lang="en-US" b="1" dirty="0">
                <a:solidFill>
                  <a:schemeClr val="bg1"/>
                </a:solidFill>
              </a:rPr>
              <a:t>	mode	danceability_%	valence_%	energy_%	</a:t>
            </a:r>
            <a:r>
              <a:rPr lang="en-US" b="1" dirty="0" err="1">
                <a:solidFill>
                  <a:schemeClr val="bg1"/>
                </a:solidFill>
              </a:rPr>
              <a:t>acousticness</a:t>
            </a:r>
            <a:r>
              <a:rPr lang="en-US" b="1" dirty="0">
                <a:solidFill>
                  <a:schemeClr val="bg1"/>
                </a:solidFill>
              </a:rPr>
              <a:t>_%	</a:t>
            </a:r>
            <a:r>
              <a:rPr lang="en-US" b="1" dirty="0" err="1">
                <a:solidFill>
                  <a:schemeClr val="bg1"/>
                </a:solidFill>
              </a:rPr>
              <a:t>instrumentalness</a:t>
            </a:r>
            <a:r>
              <a:rPr lang="en-US" b="1" dirty="0">
                <a:solidFill>
                  <a:schemeClr val="bg1"/>
                </a:solidFill>
              </a:rPr>
              <a:t>_%	liveness_%	</a:t>
            </a:r>
            <a:r>
              <a:rPr lang="en-US" b="1" dirty="0" err="1">
                <a:solidFill>
                  <a:schemeClr val="bg1"/>
                </a:solidFill>
              </a:rPr>
              <a:t>speechiness</a:t>
            </a:r>
            <a:r>
              <a:rPr lang="en-US" b="1" dirty="0">
                <a:solidFill>
                  <a:schemeClr val="bg1"/>
                </a:solidFill>
              </a:rPr>
              <a:t>_%</a:t>
            </a:r>
          </a:p>
          <a:p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C9611-E550-199E-FACF-F41229997B82}"/>
              </a:ext>
            </a:extLst>
          </p:cNvPr>
          <p:cNvSpPr txBox="1"/>
          <p:nvPr/>
        </p:nvSpPr>
        <p:spPr>
          <a:xfrm>
            <a:off x="-83263" y="1962498"/>
            <a:ext cx="378930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>
                <a:solidFill>
                  <a:schemeClr val="bg1"/>
                </a:solidFill>
              </a:rPr>
              <a:t>track_name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	artist(s)_name	</a:t>
            </a:r>
            <a:r>
              <a:rPr lang="en-US" b="1" dirty="0" err="1">
                <a:solidFill>
                  <a:schemeClr val="bg1"/>
                </a:solidFill>
              </a:rPr>
              <a:t>artist_count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>
                <a:solidFill>
                  <a:schemeClr val="bg1"/>
                </a:solidFill>
              </a:rPr>
              <a:t>released_year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>
                <a:solidFill>
                  <a:schemeClr val="bg1"/>
                </a:solidFill>
              </a:rPr>
              <a:t>released_month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>
                <a:solidFill>
                  <a:schemeClr val="bg1"/>
                </a:solidFill>
              </a:rPr>
              <a:t>released_day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>
                <a:solidFill>
                  <a:schemeClr val="bg1"/>
                </a:solidFill>
              </a:rPr>
              <a:t>in_spotify_playlists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>
                <a:solidFill>
                  <a:schemeClr val="bg1"/>
                </a:solidFill>
              </a:rPr>
              <a:t>in_spotify_charts</a:t>
            </a:r>
            <a:r>
              <a:rPr lang="en-US" b="1" dirty="0">
                <a:solidFill>
                  <a:schemeClr val="bg1"/>
                </a:solidFill>
              </a:rPr>
              <a:t>	streams	</a:t>
            </a:r>
            <a:r>
              <a:rPr lang="en-US" b="1" dirty="0" err="1">
                <a:solidFill>
                  <a:schemeClr val="bg1"/>
                </a:solidFill>
              </a:rPr>
              <a:t>in_apple_playlists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>
                <a:solidFill>
                  <a:schemeClr val="bg1"/>
                </a:solidFill>
              </a:rPr>
              <a:t>in_apple_charts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>
                <a:solidFill>
                  <a:schemeClr val="bg1"/>
                </a:solidFill>
              </a:rPr>
              <a:t>in_deezer_playlists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>
                <a:solidFill>
                  <a:schemeClr val="bg1"/>
                </a:solidFill>
              </a:rPr>
              <a:t>in_deezer_charts</a:t>
            </a: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err="1">
                <a:solidFill>
                  <a:schemeClr val="bg1"/>
                </a:solidFill>
              </a:rPr>
              <a:t>in_shazam_charts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714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654DB-007C-E126-9C38-1708A3B1A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" t="11924" r="29902" b="1894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8F612C-8DC9-E3B8-62C1-CA81DA4AAD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585737"/>
              </p:ext>
            </p:extLst>
          </p:nvPr>
        </p:nvGraphicFramePr>
        <p:xfrm>
          <a:off x="748669" y="1414689"/>
          <a:ext cx="7271381" cy="5194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711743" imgH="4794102" progId="Excel.Sheet.12">
                  <p:embed/>
                </p:oleObj>
              </mc:Choice>
              <mc:Fallback>
                <p:oleObj name="Worksheet" r:id="rId3" imgW="6711743" imgH="4794102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D9D48CB-6B4C-28B2-9ED8-0BEA6A9AE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69" y="1414689"/>
                        <a:ext cx="7271381" cy="5194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4FCF7D33-6EE4-0994-E102-551B9AB05CC6}"/>
              </a:ext>
            </a:extLst>
          </p:cNvPr>
          <p:cNvSpPr txBox="1">
            <a:spLocks/>
          </p:cNvSpPr>
          <p:nvPr/>
        </p:nvSpPr>
        <p:spPr>
          <a:xfrm>
            <a:off x="558169" y="3939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Canciones </a:t>
            </a:r>
            <a:r>
              <a:rPr lang="en-US" b="1" dirty="0" err="1">
                <a:solidFill>
                  <a:schemeClr val="bg1"/>
                </a:solidFill>
              </a:rPr>
              <a:t>más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parecidas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1400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25F58-073E-F7C6-0F99-959B8B79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71" y="0"/>
            <a:ext cx="7134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9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654DB-007C-E126-9C38-1708A3B1A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" t="11924" r="29902" b="1894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CF7D33-6EE4-0994-E102-551B9AB05CC6}"/>
              </a:ext>
            </a:extLst>
          </p:cNvPr>
          <p:cNvSpPr txBox="1">
            <a:spLocks/>
          </p:cNvSpPr>
          <p:nvPr/>
        </p:nvSpPr>
        <p:spPr>
          <a:xfrm>
            <a:off x="558169" y="3939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Canciones </a:t>
            </a:r>
            <a:r>
              <a:rPr lang="en-US" b="1" dirty="0" err="1">
                <a:solidFill>
                  <a:schemeClr val="bg1"/>
                </a:solidFill>
              </a:rPr>
              <a:t>más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movidas</a:t>
            </a:r>
            <a:endParaRPr lang="es-MX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DCAAAE7-5C9D-97E1-CF6F-DB7609AFE9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57156"/>
              </p:ext>
            </p:extLst>
          </p:nvPr>
        </p:nvGraphicFramePr>
        <p:xfrm>
          <a:off x="748669" y="1414053"/>
          <a:ext cx="2654931" cy="520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444543" imgH="4794102" progId="Excel.Sheet.12">
                  <p:embed/>
                </p:oleObj>
              </mc:Choice>
              <mc:Fallback>
                <p:oleObj name="Worksheet" r:id="rId3" imgW="2444543" imgH="4794102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89C29CA-4B02-1D10-7272-7FFC2FF61C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69" y="1414053"/>
                        <a:ext cx="2654931" cy="5206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51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CA4196-BB5A-0875-43C0-9190F325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32" y="0"/>
            <a:ext cx="791260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5867E-0F73-B6B9-301C-5300E8E67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Más movidas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5807529-898C-3792-B26B-24331D157E9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59218"/>
              </p:ext>
            </p:extLst>
          </p:nvPr>
        </p:nvGraphicFramePr>
        <p:xfrm>
          <a:off x="69932" y="5965825"/>
          <a:ext cx="23241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2324041" imgH="526902" progId="Package">
                  <p:embed/>
                </p:oleObj>
              </mc:Choice>
              <mc:Fallback>
                <p:oleObj name="Packager Shell Object" showAsIcon="1" r:id="rId3" imgW="2324041" imgH="52690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32" y="5965825"/>
                        <a:ext cx="23241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3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58A6D2-945F-4D32-264F-4B52F3C4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2" y="0"/>
            <a:ext cx="82481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5867E-0F73-B6B9-301C-5300E8E67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Más movidas</a:t>
            </a:r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308AAADC-D21E-7A1D-41FB-9A39E6A3C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595242"/>
              </p:ext>
            </p:extLst>
          </p:nvPr>
        </p:nvGraphicFramePr>
        <p:xfrm>
          <a:off x="69932" y="5965825"/>
          <a:ext cx="23241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2324041" imgH="526902" progId="Package">
                  <p:embed/>
                </p:oleObj>
              </mc:Choice>
              <mc:Fallback>
                <p:oleObj name="Packager Shell Object" showAsIcon="1" r:id="rId3" imgW="2324041" imgH="526902" progId="Package">
                  <p:embed/>
                  <p:pic>
                    <p:nvPicPr>
                      <p:cNvPr id="6" name="Content Placeholder 5">
                        <a:extLst>
                          <a:ext uri="{FF2B5EF4-FFF2-40B4-BE49-F238E27FC236}">
                            <a16:creationId xmlns:a16="http://schemas.microsoft.com/office/drawing/2014/main" id="{05807529-898C-3792-B26B-24331D157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32" y="5965825"/>
                        <a:ext cx="23241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0882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289</Words>
  <Application>Microsoft Office PowerPoint</Application>
  <PresentationFormat>Widescreen</PresentationFormat>
  <Paragraphs>53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Worksheet</vt:lpstr>
      <vt:lpstr>Package</vt:lpstr>
      <vt:lpstr>Packager Shell Object</vt:lpstr>
      <vt:lpstr>Análisis Topológico de Datos</vt:lpstr>
      <vt:lpstr>Visualización previa de los datos</vt:lpstr>
      <vt:lpstr>Most Streamed Spotify Songs 2023</vt:lpstr>
      <vt:lpstr>Most Streamed Spotify Songs 2023</vt:lpstr>
      <vt:lpstr>PowerPoint Presentation</vt:lpstr>
      <vt:lpstr>PowerPoint Presentation</vt:lpstr>
      <vt:lpstr>PowerPoint Presentation</vt:lpstr>
      <vt:lpstr>Más movidas</vt:lpstr>
      <vt:lpstr>Más movidas</vt:lpstr>
      <vt:lpstr>PowerPoint Presentation</vt:lpstr>
      <vt:lpstr>Función(es) filtro</vt:lpstr>
      <vt:lpstr>Clustering</vt:lpstr>
      <vt:lpstr>K-means</vt:lpstr>
      <vt:lpstr>Análisis del resultado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Topológico de Datos</dc:title>
  <dc:creator>Heriberto Espino</dc:creator>
  <cp:lastModifiedBy>Heriberto Espino</cp:lastModifiedBy>
  <cp:revision>7</cp:revision>
  <dcterms:created xsi:type="dcterms:W3CDTF">2024-04-29T03:50:50Z</dcterms:created>
  <dcterms:modified xsi:type="dcterms:W3CDTF">2024-04-30T19:45:15Z</dcterms:modified>
</cp:coreProperties>
</file>